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3"/>
  </p:notesMasterIdLst>
  <p:sldIdLst>
    <p:sldId id="292" r:id="rId2"/>
    <p:sldId id="349" r:id="rId3"/>
    <p:sldId id="347" r:id="rId4"/>
    <p:sldId id="342" r:id="rId5"/>
    <p:sldId id="327" r:id="rId6"/>
    <p:sldId id="328" r:id="rId7"/>
    <p:sldId id="348" r:id="rId8"/>
    <p:sldId id="331" r:id="rId9"/>
    <p:sldId id="337" r:id="rId10"/>
    <p:sldId id="334" r:id="rId11"/>
    <p:sldId id="281" r:id="rId12"/>
    <p:sldId id="282" r:id="rId13"/>
    <p:sldId id="283" r:id="rId14"/>
    <p:sldId id="284" r:id="rId15"/>
    <p:sldId id="285" r:id="rId16"/>
    <p:sldId id="286" r:id="rId17"/>
    <p:sldId id="289" r:id="rId18"/>
    <p:sldId id="290" r:id="rId19"/>
    <p:sldId id="343" r:id="rId20"/>
    <p:sldId id="344" r:id="rId21"/>
    <p:sldId id="345" r:id="rId22"/>
  </p:sldIdLst>
  <p:sldSz cx="12192000" cy="6858000"/>
  <p:notesSz cx="6858000" cy="9144000"/>
  <p:photoAlbum layout="2pic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.J. Moshayedi" initials="AM" lastIdx="1" clrIdx="0">
    <p:extLst>
      <p:ext uri="{19B8F6BF-5375-455C-9EA6-DF929625EA0E}">
        <p15:presenceInfo xmlns:p15="http://schemas.microsoft.com/office/powerpoint/2012/main" userId="A.J. Moshayedi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26" autoAdjust="0"/>
    <p:restoredTop sz="94660"/>
  </p:normalViewPr>
  <p:slideViewPr>
    <p:cSldViewPr snapToGrid="0">
      <p:cViewPr>
        <p:scale>
          <a:sx n="53" d="100"/>
          <a:sy n="53" d="100"/>
        </p:scale>
        <p:origin x="1338" y="3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3-22T17:37:46.614" idx="1">
    <p:pos x="10" y="10"/>
    <p:text/>
    <p:extLst>
      <p:ext uri="{C676402C-5697-4E1C-873F-D02D1690AC5C}">
        <p15:threadingInfo xmlns:p15="http://schemas.microsoft.com/office/powerpoint/2012/main" timeZoneBias="-48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116D95-4050-470B-A272-B24523102504}" type="datetimeFigureOut">
              <a:rPr lang="zh-CN" altLang="en-US" smtClean="0"/>
              <a:t>2019/3/22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090E70-8474-4667-BEDA-A928CBBB6B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94690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7FD06E-A5EC-419D-8CA5-6E7FFF150210}" type="slidenum"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s-EC" altLang="zh-CN"/>
          </a:p>
        </p:txBody>
      </p:sp>
    </p:spTree>
    <p:extLst>
      <p:ext uri="{BB962C8B-B14F-4D97-AF65-F5344CB8AC3E}">
        <p14:creationId xmlns:p14="http://schemas.microsoft.com/office/powerpoint/2010/main" val="29439611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090E70-8474-4667-BEDA-A928CBBB6B1E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47143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090E70-8474-4667-BEDA-A928CBBB6B1E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7716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090E70-8474-4667-BEDA-A928CBBB6B1E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97743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463347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5330145"/>
            <a:ext cx="9144000" cy="402998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26E12-BC1C-46FE-B6B1-F04DBBCC0775}" type="datetime1">
              <a:rPr lang="en-US" smtClean="0"/>
              <a:t>3/22/2019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 AJM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800"/>
            </a:lvl1pPr>
          </a:lstStyle>
          <a:p>
            <a:fld id="{D493FA90-6119-4259-A681-A960EF4861B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2" descr="Jiangxi University of Science and Technology logo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8750" y="196273"/>
            <a:ext cx="1714500" cy="1695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 userDrawn="1"/>
        </p:nvSpPr>
        <p:spPr>
          <a:xfrm>
            <a:off x="3832474" y="1891723"/>
            <a:ext cx="43209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Jiangxi University of Science and Technology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63" t="33631" r="22773" b="40767"/>
          <a:stretch/>
        </p:blipFill>
        <p:spPr>
          <a:xfrm>
            <a:off x="0" y="5330145"/>
            <a:ext cx="3895344" cy="1579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5435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63538" indent="-363538">
              <a:buFont typeface="Wingdings" pitchFamily="2" charset="2"/>
              <a:buChar char="Ø"/>
              <a:defRPr>
                <a:latin typeface="Times New Roman" pitchFamily="18" charset="0"/>
                <a:cs typeface="Times New Roman" pitchFamily="18" charset="0"/>
              </a:defRPr>
            </a:lvl1pPr>
            <a:lvl2pPr marL="806450" indent="-349250">
              <a:buFont typeface="Times New Roman" panose="02020603050405020304" pitchFamily="18" charset="0"/>
              <a:buChar char="─"/>
              <a:defRPr>
                <a:latin typeface="Times New Roman" pitchFamily="18" charset="0"/>
                <a:cs typeface="Times New Roman" pitchFamily="18" charset="0"/>
              </a:defRPr>
            </a:lvl2pPr>
            <a:lvl3pPr marL="1169988" indent="-255588">
              <a:buFont typeface="Arial" panose="020B0604020202020204" pitchFamily="34" charset="0"/>
              <a:buChar char="•"/>
              <a:defRPr>
                <a:latin typeface="Times New Roman" pitchFamily="18" charset="0"/>
                <a:cs typeface="Times New Roman" pitchFamily="18" charset="0"/>
              </a:defRPr>
            </a:lvl3pPr>
            <a:lvl4pPr>
              <a:defRPr>
                <a:latin typeface="Times New Roman" pitchFamily="18" charset="0"/>
                <a:cs typeface="Times New Roman" pitchFamily="18" charset="0"/>
              </a:defRPr>
            </a:lvl4pPr>
            <a:lvl5pPr>
              <a:defRPr>
                <a:latin typeface="Times New Roman" pitchFamily="18" charset="0"/>
                <a:cs typeface="Times New Roman" pitchFamily="18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灯片编号占位符 23"/>
          <p:cNvSpPr>
            <a:spLocks noGrp="1"/>
          </p:cNvSpPr>
          <p:nvPr>
            <p:ph type="sldNum" sz="quarter" idx="11"/>
          </p:nvPr>
        </p:nvSpPr>
        <p:spPr>
          <a:xfrm>
            <a:off x="11017251" y="6353176"/>
            <a:ext cx="1130300" cy="500062"/>
          </a:xfrm>
        </p:spPr>
        <p:txBody>
          <a:bodyPr/>
          <a:lstStyle>
            <a:lvl1pPr>
              <a:defRPr/>
            </a:lvl1pPr>
          </a:lstStyle>
          <a:p>
            <a:fld id="{0DA4AB73-B48D-4D99-B2F0-C59C8CA2C648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49" t="-234" r="12328" b="1"/>
          <a:stretch/>
        </p:blipFill>
        <p:spPr>
          <a:xfrm>
            <a:off x="0" y="6311900"/>
            <a:ext cx="2408965" cy="54610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>
                <a:latin typeface="Alien Encounters" panose="00000400000000000000" pitchFamily="2" charset="0"/>
              </a:defRPr>
            </a:lvl1pPr>
          </a:lstStyle>
          <a:p>
            <a:pPr lvl="0" algn="ctr"/>
            <a:r>
              <a:rPr lang="en-US" dirty="0"/>
              <a:t>Click to edit Master 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63" t="33631" r="22773" b="40767"/>
          <a:stretch/>
        </p:blipFill>
        <p:spPr>
          <a:xfrm>
            <a:off x="9803141" y="6162738"/>
            <a:ext cx="2388859" cy="752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82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>
        <p:tmplLst>
          <p:tmpl lvl="1">
            <p:tnLst>
              <p:par>
                <p:cTn presetID="42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42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42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1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-#ppt_w*1.125000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Effect transition="in" filter="wipe(right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-#ppt_w*1.125000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Effect transition="in" filter="wipe(right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9DC60-D52F-4795-AA95-6021F9E3D13B}" type="datetimeFigureOut">
              <a:rPr lang="zh-CN" altLang="en-US" smtClean="0"/>
              <a:t>2019/3/22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6AA41-5CB9-47BB-A1ED-8B139855B039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b="1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  <a:cs typeface="B Zar" pitchFamily="2" charset="-78"/>
              </a:defRPr>
            </a:lvl1pPr>
          </a:lstStyle>
          <a:p>
            <a:pPr lvl="0"/>
            <a:r>
              <a:rPr lang="zh-CN" altLang="en-US"/>
              <a:t>单击此处编辑母版标题样式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63" t="33631" r="22773" b="40767"/>
          <a:stretch/>
        </p:blipFill>
        <p:spPr>
          <a:xfrm>
            <a:off x="9803141" y="6162738"/>
            <a:ext cx="2388859" cy="752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8532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9DC60-D52F-4795-AA95-6021F9E3D13B}" type="datetimeFigureOut">
              <a:rPr lang="zh-CN" altLang="en-US" smtClean="0"/>
              <a:t>2019/3/22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6AA41-5CB9-47BB-A1ED-8B139855B039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b="1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  <a:cs typeface="B Zar" pitchFamily="2" charset="-78"/>
              </a:defRPr>
            </a:lvl1pPr>
          </a:lstStyle>
          <a:p>
            <a:pPr lvl="0"/>
            <a:r>
              <a:rPr lang="zh-CN" altLang="en-US"/>
              <a:t>单击此处编辑母版标题样式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63" t="33631" r="22773" b="40767"/>
          <a:stretch/>
        </p:blipFill>
        <p:spPr>
          <a:xfrm>
            <a:off x="9803141" y="6162738"/>
            <a:ext cx="2388859" cy="752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8623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Autofit/>
          </a:bodyPr>
          <a:lstStyle>
            <a:lvl1pPr>
              <a:defRPr lang="en-US" b="1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  <a:cs typeface="B Zar" pitchFamily="2" charset="-78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BFD56-AD4D-41EC-8ADA-8D989159D308}" type="datetime1">
              <a:rPr lang="en-US" smtClean="0"/>
              <a:t>3/22/2019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 AJM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3FA90-6119-4259-A681-A960EF4861BD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49" t="-234" r="12328" b="1"/>
          <a:stretch/>
        </p:blipFill>
        <p:spPr>
          <a:xfrm>
            <a:off x="0" y="6311900"/>
            <a:ext cx="2408965" cy="5461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3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63" t="33631" r="22773" b="40767"/>
          <a:stretch/>
        </p:blipFill>
        <p:spPr>
          <a:xfrm>
            <a:off x="9803141" y="6162738"/>
            <a:ext cx="2388859" cy="752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5747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B385C-BBAD-4A86-A4B2-3E18492C7533}" type="datetime1">
              <a:rPr lang="en-US" smtClean="0"/>
              <a:t>3/22/2019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 AJM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3FA90-6119-4259-A681-A960EF4861BD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49" t="-234" r="12328" b="1"/>
          <a:stretch/>
        </p:blipFill>
        <p:spPr>
          <a:xfrm>
            <a:off x="0" y="6311900"/>
            <a:ext cx="2408965" cy="5461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3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63" t="33631" r="22773" b="40767"/>
          <a:stretch/>
        </p:blipFill>
        <p:spPr>
          <a:xfrm>
            <a:off x="9803141" y="6162738"/>
            <a:ext cx="2388859" cy="752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825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E93CA-D696-4357-854E-AEB87FEAC237}" type="datetime1">
              <a:rPr lang="en-US" smtClean="0"/>
              <a:t>3/22/2019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 AJM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3FA90-6119-4259-A681-A960EF4861BD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49" t="-234" r="12328" b="1"/>
          <a:stretch/>
        </p:blipFill>
        <p:spPr>
          <a:xfrm>
            <a:off x="0" y="6311900"/>
            <a:ext cx="2408965" cy="5461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b="1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  <a:cs typeface="B Zar" pitchFamily="2" charset="-78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 rotWithShape="1">
          <a:blip r:embed="rId3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63" t="33631" r="22773" b="40767"/>
          <a:stretch/>
        </p:blipFill>
        <p:spPr>
          <a:xfrm>
            <a:off x="9803141" y="6162738"/>
            <a:ext cx="2388859" cy="752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3504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E4EBF-D022-40E9-BE8A-6CFFB7139771}" type="datetime1">
              <a:rPr lang="en-US" smtClean="0"/>
              <a:t>3/22/2019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 AJM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3FA90-6119-4259-A681-A960EF4861BD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49" t="-234" r="12328" b="1"/>
          <a:stretch/>
        </p:blipFill>
        <p:spPr>
          <a:xfrm>
            <a:off x="0" y="6311900"/>
            <a:ext cx="2408965" cy="546100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b="1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  <a:cs typeface="B Zar" pitchFamily="2" charset="-78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3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63" t="33631" r="22773" b="40767"/>
          <a:stretch/>
        </p:blipFill>
        <p:spPr>
          <a:xfrm>
            <a:off x="9803141" y="6162738"/>
            <a:ext cx="2388859" cy="752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2728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06AF1-938E-4C40-8DE3-FC1C3617056F}" type="datetime1">
              <a:rPr lang="en-US" smtClean="0"/>
              <a:t>3/22/2019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 AJM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3FA90-6119-4259-A681-A960EF4861BD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49" t="-234" r="12328" b="1"/>
          <a:stretch/>
        </p:blipFill>
        <p:spPr>
          <a:xfrm>
            <a:off x="0" y="6311900"/>
            <a:ext cx="2408965" cy="54610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b="1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  <a:cs typeface="B Zar" pitchFamily="2" charset="-78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3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63" t="33631" r="22773" b="40767"/>
          <a:stretch/>
        </p:blipFill>
        <p:spPr>
          <a:xfrm>
            <a:off x="9803141" y="6162738"/>
            <a:ext cx="2388859" cy="752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8241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966FA-E304-42B3-9FC2-FAC3ADCF49E6}" type="datetime1">
              <a:rPr lang="en-US" smtClean="0"/>
              <a:t>3/22/2019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 AJM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3FA90-6119-4259-A681-A960EF4861BD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49" t="-234" r="12328" b="1"/>
          <a:stretch/>
        </p:blipFill>
        <p:spPr>
          <a:xfrm>
            <a:off x="0" y="6311900"/>
            <a:ext cx="2408965" cy="546100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3771900" cy="1325563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b="1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  <a:cs typeface="B Zar" pitchFamily="2" charset="-78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3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63" t="33631" r="22773" b="40767"/>
          <a:stretch/>
        </p:blipFill>
        <p:spPr>
          <a:xfrm>
            <a:off x="9803141" y="6162738"/>
            <a:ext cx="2388859" cy="752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5473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E2C225-FC86-4BCA-BF81-90364A4A75CF}" type="datetime1">
              <a:rPr lang="en-US" smtClean="0"/>
              <a:t>3/22/2019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 AJM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3FA90-6119-4259-A681-A960EF4861BD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49" t="-234" r="12328" b="1"/>
          <a:stretch/>
        </p:blipFill>
        <p:spPr>
          <a:xfrm>
            <a:off x="0" y="6311900"/>
            <a:ext cx="2408965" cy="5461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3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63" t="33631" r="22773" b="40767"/>
          <a:stretch/>
        </p:blipFill>
        <p:spPr>
          <a:xfrm>
            <a:off x="9803141" y="6162738"/>
            <a:ext cx="2388859" cy="752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3806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F9899-8719-4496-9833-73D8F5C8B6C3}" type="datetime1">
              <a:rPr lang="en-US" smtClean="0"/>
              <a:t>3/22/2019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 AJM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3FA90-6119-4259-A681-A960EF4861BD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49" t="-234" r="12328" b="1"/>
          <a:stretch/>
        </p:blipFill>
        <p:spPr>
          <a:xfrm>
            <a:off x="0" y="6311900"/>
            <a:ext cx="2408965" cy="5461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>
                <a:latin typeface="+mj-lt"/>
              </a:defRPr>
            </a:lvl1pPr>
          </a:lstStyle>
          <a:p>
            <a:pPr lvl="0" algn="ctr"/>
            <a:r>
              <a:rPr lang="en-US" dirty="0"/>
              <a:t>Click to edit Master title style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63" t="33631" r="22773" b="40767"/>
          <a:stretch/>
        </p:blipFill>
        <p:spPr>
          <a:xfrm>
            <a:off x="9803141" y="6162738"/>
            <a:ext cx="2388859" cy="752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0693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2543BF-72C9-4BF1-97F7-E5A453814941}" type="datetime1">
              <a:rPr lang="en-US" smtClean="0"/>
              <a:t>3/22/2019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DR AJM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93FA90-6119-4259-A681-A960EF486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1308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2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5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hyperlink" Target="http://www.icaric/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7" Type="http://schemas.openxmlformats.org/officeDocument/2006/relationships/image" Target="../media/image3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0.jpeg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46760" y="2721630"/>
            <a:ext cx="10607040" cy="82975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altLang="zh-CN" sz="8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GRIPPER</a:t>
            </a:r>
            <a:r>
              <a:rPr lang="en-US" altLang="zh-CN" sz="8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8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PROJECT</a:t>
            </a:r>
            <a:r>
              <a:rPr lang="en-US" altLang="zh-CN" sz="8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CN" sz="80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493FA90-6119-4259-A681-A960EF4861BD}" type="slidenum">
              <a:rPr kumimoji="0" lang="en-US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DR AJM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5413247" y="4125356"/>
            <a:ext cx="6601969" cy="1912803"/>
          </a:xfrm>
        </p:spPr>
        <p:txBody>
          <a:bodyPr>
            <a:noAutofit/>
          </a:bodyPr>
          <a:lstStyle/>
          <a:p>
            <a:pPr algn="l">
              <a:lnSpc>
                <a:spcPct val="100000"/>
              </a:lnSpc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School Of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Information 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Engineering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Jiangxi University Of Science And Technology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pPr algn="l">
              <a:lnSpc>
                <a:spcPct val="100000"/>
              </a:lnSpc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86, Hongqi Ave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pPr algn="l">
              <a:lnSpc>
                <a:spcPct val="100000"/>
              </a:lnSpc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Ganzhou,Jiangxi,341000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China.</a:t>
            </a:r>
          </a:p>
        </p:txBody>
      </p:sp>
    </p:spTree>
    <p:extLst>
      <p:ext uri="{BB962C8B-B14F-4D97-AF65-F5344CB8AC3E}">
        <p14:creationId xmlns:p14="http://schemas.microsoft.com/office/powerpoint/2010/main" val="4202627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640080" y="1014794"/>
            <a:ext cx="5312410" cy="2852737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4400" b="1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  <a:cs typeface="B Zar" pitchFamily="2" charset="-78"/>
              </a:rPr>
              <a:t>Some other Project Picture</a:t>
            </a:r>
            <a:endParaRPr lang="en-US" sz="4400" b="1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  <a:cs typeface="B Zar" pitchFamily="2" charset="-78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 AJM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3FA90-6119-4259-A681-A960EF4861BD}" type="slidenum">
              <a:rPr lang="en-US" smtClean="0"/>
              <a:t>10</a:t>
            </a:fld>
            <a:endParaRPr lang="en-US"/>
          </a:p>
        </p:txBody>
      </p:sp>
      <p:pic>
        <p:nvPicPr>
          <p:cNvPr id="11" name="图片 2" descr="IMG_20190316_120404">
            <a:extLst>
              <a:ext uri="{FF2B5EF4-FFF2-40B4-BE49-F238E27FC236}">
                <a16:creationId xmlns:a16="http://schemas.microsoft.com/office/drawing/2014/main" id="{D196C761-AA1E-43CD-A96C-220C4F4F9A0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hq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9248" y="805861"/>
            <a:ext cx="4030636" cy="5283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598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IMG_20190316_115955">
            <a:extLst>
              <a:ext uri="{FF2B5EF4-FFF2-40B4-BE49-F238E27FC236}">
                <a16:creationId xmlns:a16="http://schemas.microsoft.com/office/drawing/2014/main" id="{C64DA379-51E0-4FA3-8AB8-E1557730B5D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hq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368400"/>
            <a:ext cx="4736690" cy="4497439"/>
          </a:xfrm>
          <a:prstGeom prst="rect">
            <a:avLst/>
          </a:prstGeom>
        </p:spPr>
      </p:pic>
      <p:pic>
        <p:nvPicPr>
          <p:cNvPr id="5" name="图片 4" descr="IMG_20190316_120018">
            <a:extLst>
              <a:ext uri="{FF2B5EF4-FFF2-40B4-BE49-F238E27FC236}">
                <a16:creationId xmlns:a16="http://schemas.microsoft.com/office/drawing/2014/main" id="{D12D5095-08EB-4933-B2BF-CFDC02DD6D4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3" cstate="hq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0" y="1368399"/>
            <a:ext cx="5638800" cy="456045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r>
              <a:rPr lang="en-US" b="1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  <a:latin typeface="+mj-lt"/>
                <a:cs typeface="B Zar" pitchFamily="2" charset="-78"/>
              </a:rPr>
              <a:t>Some other Project Picture</a:t>
            </a:r>
          </a:p>
        </p:txBody>
      </p:sp>
    </p:spTree>
    <p:extLst>
      <p:ext uri="{BB962C8B-B14F-4D97-AF65-F5344CB8AC3E}">
        <p14:creationId xmlns:p14="http://schemas.microsoft.com/office/powerpoint/2010/main" val="2577986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IMG_20190316_120019">
            <a:extLst>
              <a:ext uri="{FF2B5EF4-FFF2-40B4-BE49-F238E27FC236}">
                <a16:creationId xmlns:a16="http://schemas.microsoft.com/office/drawing/2014/main" id="{022CC4AA-3798-446A-B4E6-D7C382B61E5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hq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" y="1314450"/>
            <a:ext cx="5638800" cy="4229100"/>
          </a:xfrm>
          <a:prstGeom prst="rect">
            <a:avLst/>
          </a:prstGeom>
        </p:spPr>
      </p:pic>
      <p:pic>
        <p:nvPicPr>
          <p:cNvPr id="5" name="图片 4" descr="IMG_20190316_120029">
            <a:extLst>
              <a:ext uri="{FF2B5EF4-FFF2-40B4-BE49-F238E27FC236}">
                <a16:creationId xmlns:a16="http://schemas.microsoft.com/office/drawing/2014/main" id="{450C4BB0-9637-4C08-8340-74BFD58A296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3" cstate="hq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0300" y="1314450"/>
            <a:ext cx="5638800" cy="42291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other Project Picture</a:t>
            </a:r>
          </a:p>
        </p:txBody>
      </p:sp>
    </p:spTree>
    <p:extLst>
      <p:ext uri="{BB962C8B-B14F-4D97-AF65-F5344CB8AC3E}">
        <p14:creationId xmlns:p14="http://schemas.microsoft.com/office/powerpoint/2010/main" val="178655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IMG_20190316_120030">
            <a:extLst>
              <a:ext uri="{FF2B5EF4-FFF2-40B4-BE49-F238E27FC236}">
                <a16:creationId xmlns:a16="http://schemas.microsoft.com/office/drawing/2014/main" id="{19A70BE6-81D0-4F83-8B1D-8A18984D28E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hq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" y="1314450"/>
            <a:ext cx="5638800" cy="4229100"/>
          </a:xfrm>
          <a:prstGeom prst="rect">
            <a:avLst/>
          </a:prstGeom>
        </p:spPr>
      </p:pic>
      <p:pic>
        <p:nvPicPr>
          <p:cNvPr id="5" name="图片 4" descr="IMG_20190316_120057">
            <a:extLst>
              <a:ext uri="{FF2B5EF4-FFF2-40B4-BE49-F238E27FC236}">
                <a16:creationId xmlns:a16="http://schemas.microsoft.com/office/drawing/2014/main" id="{43AF5B4B-FC3B-49B1-BB50-B38CB23BBDE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3" cstate="hq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0300" y="1314450"/>
            <a:ext cx="5638800" cy="42291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other Project Picture</a:t>
            </a:r>
          </a:p>
        </p:txBody>
      </p:sp>
    </p:spTree>
    <p:extLst>
      <p:ext uri="{BB962C8B-B14F-4D97-AF65-F5344CB8AC3E}">
        <p14:creationId xmlns:p14="http://schemas.microsoft.com/office/powerpoint/2010/main" val="3336308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IMG_20190316_120212">
            <a:extLst>
              <a:ext uri="{FF2B5EF4-FFF2-40B4-BE49-F238E27FC236}">
                <a16:creationId xmlns:a16="http://schemas.microsoft.com/office/drawing/2014/main" id="{03BF77BD-094A-45CE-AB46-15A13188631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hq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" y="1314450"/>
            <a:ext cx="5638800" cy="4229100"/>
          </a:xfrm>
          <a:prstGeom prst="rect">
            <a:avLst/>
          </a:prstGeom>
        </p:spPr>
      </p:pic>
      <p:pic>
        <p:nvPicPr>
          <p:cNvPr id="5" name="图片 4" descr="IMG_20190316_120213">
            <a:extLst>
              <a:ext uri="{FF2B5EF4-FFF2-40B4-BE49-F238E27FC236}">
                <a16:creationId xmlns:a16="http://schemas.microsoft.com/office/drawing/2014/main" id="{6455BF33-63C5-4777-8D17-94A5A5663FB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3" cstate="hq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0300" y="1314450"/>
            <a:ext cx="5638800" cy="42291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other Project Picture</a:t>
            </a:r>
          </a:p>
        </p:txBody>
      </p:sp>
    </p:spTree>
    <p:extLst>
      <p:ext uri="{BB962C8B-B14F-4D97-AF65-F5344CB8AC3E}">
        <p14:creationId xmlns:p14="http://schemas.microsoft.com/office/powerpoint/2010/main" val="2432903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IMG_20190316_120316">
            <a:extLst>
              <a:ext uri="{FF2B5EF4-FFF2-40B4-BE49-F238E27FC236}">
                <a16:creationId xmlns:a16="http://schemas.microsoft.com/office/drawing/2014/main" id="{FBD8C59A-846F-4322-AB9E-00DFA73F5DE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hq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2397" y="1430591"/>
            <a:ext cx="3869306" cy="4458929"/>
          </a:xfrm>
          <a:prstGeom prst="rect">
            <a:avLst/>
          </a:prstGeom>
        </p:spPr>
      </p:pic>
      <p:pic>
        <p:nvPicPr>
          <p:cNvPr id="4" name="图片 4" descr="IMG_20190316_120415">
            <a:extLst>
              <a:ext uri="{FF2B5EF4-FFF2-40B4-BE49-F238E27FC236}">
                <a16:creationId xmlns:a16="http://schemas.microsoft.com/office/drawing/2014/main" id="{C7D7366D-760D-4793-9F7F-7DF7371A1D4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3" cstate="hq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237" y="1430591"/>
            <a:ext cx="3344197" cy="445892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other Project Picture</a:t>
            </a:r>
          </a:p>
        </p:txBody>
      </p:sp>
      <p:pic>
        <p:nvPicPr>
          <p:cNvPr id="6" name="图片 2" descr="IMG_20190316_120319">
            <a:extLst>
              <a:ext uri="{FF2B5EF4-FFF2-40B4-BE49-F238E27FC236}">
                <a16:creationId xmlns:a16="http://schemas.microsoft.com/office/drawing/2014/main" id="{045790F8-D6B4-4B85-ABDA-58F281BDB03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4" cstate="hq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7666" y="1351932"/>
            <a:ext cx="3462184" cy="4616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740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IMG_20190316_120337">
            <a:extLst>
              <a:ext uri="{FF2B5EF4-FFF2-40B4-BE49-F238E27FC236}">
                <a16:creationId xmlns:a16="http://schemas.microsoft.com/office/drawing/2014/main" id="{56B8E075-9C07-49DB-B164-5601C3AEBF7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hq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385" y="1460089"/>
            <a:ext cx="3462185" cy="461624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other Project Picture</a:t>
            </a:r>
          </a:p>
        </p:txBody>
      </p:sp>
      <p:pic>
        <p:nvPicPr>
          <p:cNvPr id="6" name="图片 2" descr="IMG_20190316_120417">
            <a:extLst>
              <a:ext uri="{FF2B5EF4-FFF2-40B4-BE49-F238E27FC236}">
                <a16:creationId xmlns:a16="http://schemas.microsoft.com/office/drawing/2014/main" id="{20C848E3-9B2A-4667-A3C9-771D1692F3E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3" cstate="hq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4855" y="1411101"/>
            <a:ext cx="3263081" cy="4530443"/>
          </a:xfrm>
          <a:prstGeom prst="rect">
            <a:avLst/>
          </a:prstGeom>
        </p:spPr>
      </p:pic>
      <p:pic>
        <p:nvPicPr>
          <p:cNvPr id="7" name="图片 4" descr="IMG_20190316_120419">
            <a:extLst>
              <a:ext uri="{FF2B5EF4-FFF2-40B4-BE49-F238E27FC236}">
                <a16:creationId xmlns:a16="http://schemas.microsoft.com/office/drawing/2014/main" id="{2E753075-12C7-4867-8992-8ECF03D2E56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4" cstate="hq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1216" y="1411101"/>
            <a:ext cx="3532584" cy="4710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875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IMG_20190316_120459">
            <a:extLst>
              <a:ext uri="{FF2B5EF4-FFF2-40B4-BE49-F238E27FC236}">
                <a16:creationId xmlns:a16="http://schemas.microsoft.com/office/drawing/2014/main" id="{4EDCB98D-8272-4479-A54D-3BB22DD76E9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hq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303" y="1578077"/>
            <a:ext cx="3539613" cy="4719484"/>
          </a:xfrm>
          <a:prstGeom prst="rect">
            <a:avLst/>
          </a:prstGeom>
        </p:spPr>
      </p:pic>
      <p:pic>
        <p:nvPicPr>
          <p:cNvPr id="5" name="图片 4" descr="IMG_20190316_120533">
            <a:extLst>
              <a:ext uri="{FF2B5EF4-FFF2-40B4-BE49-F238E27FC236}">
                <a16:creationId xmlns:a16="http://schemas.microsoft.com/office/drawing/2014/main" id="{E4568D23-2889-4A71-9E10-AA77585F946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3" cstate="hq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7813" y="1578077"/>
            <a:ext cx="3384755" cy="47194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other Project Picture</a:t>
            </a:r>
          </a:p>
        </p:txBody>
      </p:sp>
      <p:pic>
        <p:nvPicPr>
          <p:cNvPr id="6" name="图片 2" descr="IMG_20190316_120537">
            <a:extLst>
              <a:ext uri="{FF2B5EF4-FFF2-40B4-BE49-F238E27FC236}">
                <a16:creationId xmlns:a16="http://schemas.microsoft.com/office/drawing/2014/main" id="{A7A5F909-50A6-4E24-A0C0-757541E041C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4" cstate="hq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4466" y="1578077"/>
            <a:ext cx="3591232" cy="4675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681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IMG_20190316_120550">
            <a:extLst>
              <a:ext uri="{FF2B5EF4-FFF2-40B4-BE49-F238E27FC236}">
                <a16:creationId xmlns:a16="http://schemas.microsoft.com/office/drawing/2014/main" id="{27F9AD77-2BBA-4AFD-9FC9-27CA558CAF2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hq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129" y="1276030"/>
            <a:ext cx="3604619" cy="477847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4023"/>
          </a:xfrm>
        </p:spPr>
        <p:txBody>
          <a:bodyPr/>
          <a:lstStyle/>
          <a:p>
            <a:r>
              <a:rPr lang="en-US" dirty="0"/>
              <a:t>Some other Project Picture</a:t>
            </a:r>
          </a:p>
        </p:txBody>
      </p:sp>
    </p:spTree>
    <p:extLst>
      <p:ext uri="{BB962C8B-B14F-4D97-AF65-F5344CB8AC3E}">
        <p14:creationId xmlns:p14="http://schemas.microsoft.com/office/powerpoint/2010/main" val="832899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Team Member </a:t>
            </a:r>
            <a:br>
              <a:rPr lang="en-US" dirty="0" smtClean="0"/>
            </a:br>
            <a:r>
              <a:rPr lang="en-US" dirty="0" smtClean="0"/>
              <a:t>And Key Person  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 AJM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3FA90-6119-4259-A681-A960EF4861B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785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55" y="365125"/>
            <a:ext cx="10515600" cy="1325563"/>
          </a:xfrm>
        </p:spPr>
        <p:txBody>
          <a:bodyPr/>
          <a:lstStyle/>
          <a:p>
            <a:r>
              <a:rPr lang="en-US" dirty="0" smtClean="0"/>
              <a:t>ABOUT RARL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7987" y="1690688"/>
            <a:ext cx="12074014" cy="4385647"/>
          </a:xfrm>
        </p:spPr>
        <p:txBody>
          <a:bodyPr>
            <a:normAutofit/>
          </a:bodyPr>
          <a:lstStyle/>
          <a:p>
            <a:r>
              <a:rPr lang="en-US" dirty="0" smtClean="0"/>
              <a:t>RARL is the center of robotic and Automaton research lab placed in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School Of Information Engineering, Jiangxi University Of Science And Technology, No 86, Hongqi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Ave,Ganzhou,Jiangxi,341000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China in Sep  2018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smtClean="0"/>
              <a:t>This center is started to develop </a:t>
            </a:r>
            <a:r>
              <a:rPr lang="en-US" dirty="0"/>
              <a:t>design </a:t>
            </a:r>
            <a:r>
              <a:rPr lang="en-US" dirty="0" smtClean="0"/>
              <a:t>and various robot</a:t>
            </a:r>
          </a:p>
          <a:p>
            <a:r>
              <a:rPr lang="en-US" dirty="0" smtClean="0"/>
              <a:t>The first LAB achievement was THE best robot demo in </a:t>
            </a:r>
            <a:r>
              <a:rPr lang="en-US" dirty="0" smtClean="0">
                <a:hlinkClick r:id="rId2"/>
              </a:rPr>
              <a:t>ICARIC</a:t>
            </a:r>
            <a:r>
              <a:rPr lang="en-US" dirty="0" smtClean="0"/>
              <a:t> 2018 for </a:t>
            </a:r>
            <a:r>
              <a:rPr lang="en-US" dirty="0" smtClean="0"/>
              <a:t>the pipe robot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 AJM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3FA90-6119-4259-A681-A960EF4861B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836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MEMBERS 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4114800" cy="365125"/>
          </a:xfrm>
        </p:spPr>
        <p:txBody>
          <a:bodyPr/>
          <a:lstStyle/>
          <a:p>
            <a:r>
              <a:rPr lang="en-US" smtClean="0"/>
              <a:t>DR AJM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D493FA90-6119-4259-A681-A960EF4861BD}" type="slidenum">
              <a:rPr lang="en-US" smtClean="0"/>
              <a:t>20</a:t>
            </a:fld>
            <a:endParaRPr lang="en-US"/>
          </a:p>
        </p:txBody>
      </p:sp>
      <p:grpSp>
        <p:nvGrpSpPr>
          <p:cNvPr id="33" name="Group 32"/>
          <p:cNvGrpSpPr/>
          <p:nvPr/>
        </p:nvGrpSpPr>
        <p:grpSpPr>
          <a:xfrm>
            <a:off x="910221" y="3235835"/>
            <a:ext cx="4431708" cy="1009117"/>
            <a:chOff x="910221" y="3235835"/>
            <a:chExt cx="4431708" cy="1009117"/>
          </a:xfrm>
        </p:grpSpPr>
        <p:pic>
          <p:nvPicPr>
            <p:cNvPr id="8" name="Picture 7" descr="C:\Users\AJEBC7~1.MOS\AppData\Local\Temp\WeChat Files\19e96f8585349bd93d96d607e716cf9.jpg"/>
            <p:cNvPicPr/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0221" y="3249386"/>
              <a:ext cx="735698" cy="97599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" name="Rectangle 8"/>
            <p:cNvSpPr/>
            <p:nvPr/>
          </p:nvSpPr>
          <p:spPr>
            <a:xfrm>
              <a:off x="1693291" y="3235835"/>
              <a:ext cx="167225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000000"/>
                  </a:solidFill>
                  <a:latin typeface="Georgia" panose="02040502050405020303" pitchFamily="18" charset="0"/>
                  <a:ea typeface="Georgia" panose="02040502050405020303" pitchFamily="18" charset="0"/>
                  <a:cs typeface="Georgia" panose="02040502050405020303" pitchFamily="18" charset="0"/>
                </a:rPr>
                <a:t>Dr. </a:t>
              </a:r>
              <a:r>
                <a:rPr lang="en-US" b="1" dirty="0" err="1">
                  <a:solidFill>
                    <a:srgbClr val="000000"/>
                  </a:solidFill>
                  <a:latin typeface="Georgia" panose="02040502050405020303" pitchFamily="18" charset="0"/>
                  <a:ea typeface="Georgia" panose="02040502050405020303" pitchFamily="18" charset="0"/>
                  <a:cs typeface="Georgia" panose="02040502050405020303" pitchFamily="18" charset="0"/>
                </a:rPr>
                <a:t>Shuai</a:t>
              </a:r>
              <a:r>
                <a:rPr lang="en-US" b="1" dirty="0">
                  <a:solidFill>
                    <a:srgbClr val="000000"/>
                  </a:solidFill>
                  <a:latin typeface="Georgia" panose="02040502050405020303" pitchFamily="18" charset="0"/>
                  <a:ea typeface="Georgia" panose="02040502050405020303" pitchFamily="18" charset="0"/>
                  <a:cs typeface="Georgia" panose="02040502050405020303" pitchFamily="18" charset="0"/>
                </a:rPr>
                <a:t> Li </a:t>
              </a:r>
              <a:endParaRPr lang="en-US" dirty="0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704975" y="3552717"/>
              <a:ext cx="109517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>
                  <a:solidFill>
                    <a:srgbClr val="000000"/>
                  </a:solidFill>
                  <a:latin typeface="Georgia" panose="02040502050405020303" pitchFamily="18" charset="0"/>
                  <a:ea typeface="Georgia" panose="02040502050405020303" pitchFamily="18" charset="0"/>
                  <a:cs typeface="Georgia" panose="02040502050405020303" pitchFamily="18" charset="0"/>
                </a:rPr>
                <a:t>Dr. </a:t>
              </a:r>
              <a:r>
                <a:rPr lang="en-US" b="1" dirty="0" err="1">
                  <a:solidFill>
                    <a:srgbClr val="000000"/>
                  </a:solidFill>
                  <a:latin typeface="Georgia" panose="02040502050405020303" pitchFamily="18" charset="0"/>
                  <a:ea typeface="Georgia" panose="02040502050405020303" pitchFamily="18" charset="0"/>
                  <a:cs typeface="Georgia" panose="02040502050405020303" pitchFamily="18" charset="0"/>
                </a:rPr>
                <a:t>李帅</a:t>
              </a:r>
              <a:endParaRPr lang="en-US" b="1" dirty="0">
                <a:solidFill>
                  <a:srgbClr val="000000"/>
                </a:solidFill>
                <a:latin typeface="Georgia" panose="02040502050405020303" pitchFamily="18" charset="0"/>
                <a:ea typeface="Georgia" panose="02040502050405020303" pitchFamily="18" charset="0"/>
                <a:cs typeface="Georgia" panose="02040502050405020303" pitchFamily="18" charset="0"/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670731" y="3875620"/>
              <a:ext cx="367119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/>
                <a:t>Position: associate professor.</a:t>
              </a:r>
              <a:endParaRPr lang="en-US" b="1" dirty="0"/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910221" y="2054881"/>
            <a:ext cx="2907993" cy="1074304"/>
            <a:chOff x="910221" y="2054881"/>
            <a:chExt cx="2907993" cy="1074304"/>
          </a:xfrm>
        </p:grpSpPr>
        <p:pic>
          <p:nvPicPr>
            <p:cNvPr id="7" name="Picture 6" descr="C:\Users\AJEBC7~1.MOS\AppData\Local\Temp\WeChat Files\9eec383edd9336095a3977426f1f2ca.jpg"/>
            <p:cNvPicPr/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292"/>
            <a:stretch/>
          </p:blipFill>
          <p:spPr bwMode="auto">
            <a:xfrm>
              <a:off x="910221" y="2163315"/>
              <a:ext cx="794754" cy="890270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10" name="Rectangle 9"/>
            <p:cNvSpPr/>
            <p:nvPr/>
          </p:nvSpPr>
          <p:spPr>
            <a:xfrm>
              <a:off x="1782079" y="2439961"/>
              <a:ext cx="203613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000000"/>
                  </a:solidFill>
                  <a:latin typeface="Georgia" panose="02040502050405020303" pitchFamily="18" charset="0"/>
                  <a:ea typeface="Georgia" panose="02040502050405020303" pitchFamily="18" charset="0"/>
                  <a:cs typeface="Georgia" panose="02040502050405020303" pitchFamily="18" charset="0"/>
                </a:rPr>
                <a:t>Prof: </a:t>
              </a:r>
              <a:r>
                <a:rPr lang="en-US" b="1" dirty="0" err="1">
                  <a:solidFill>
                    <a:srgbClr val="000000"/>
                  </a:solidFill>
                  <a:latin typeface="Georgia" panose="02040502050405020303" pitchFamily="18" charset="0"/>
                  <a:ea typeface="Georgia" panose="02040502050405020303" pitchFamily="18" charset="0"/>
                  <a:cs typeface="Georgia" panose="02040502050405020303" pitchFamily="18" charset="0"/>
                </a:rPr>
                <a:t>Liefa</a:t>
              </a:r>
              <a:r>
                <a:rPr lang="en-US" b="1" dirty="0">
                  <a:solidFill>
                    <a:srgbClr val="000000"/>
                  </a:solidFill>
                  <a:latin typeface="Georgia" panose="02040502050405020303" pitchFamily="18" charset="0"/>
                  <a:ea typeface="Georgia" panose="02040502050405020303" pitchFamily="18" charset="0"/>
                  <a:cs typeface="Georgia" panose="02040502050405020303" pitchFamily="18" charset="0"/>
                </a:rPr>
                <a:t> </a:t>
              </a:r>
              <a:r>
                <a:rPr lang="en-US" b="1" dirty="0" smtClean="0">
                  <a:solidFill>
                    <a:srgbClr val="000000"/>
                  </a:solidFill>
                  <a:latin typeface="Georgia" panose="02040502050405020303" pitchFamily="18" charset="0"/>
                  <a:ea typeface="Georgia" panose="02040502050405020303" pitchFamily="18" charset="0"/>
                  <a:cs typeface="Georgia" panose="02040502050405020303" pitchFamily="18" charset="0"/>
                </a:rPr>
                <a:t>Liao</a:t>
              </a:r>
              <a:endParaRPr lang="en-US" dirty="0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810113" y="2054881"/>
              <a:ext cx="147348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Prof </a:t>
              </a:r>
              <a:r>
                <a:rPr lang="en-US" b="1" dirty="0" err="1" smtClean="0"/>
                <a:t>廖列法</a:t>
              </a:r>
              <a:endParaRPr lang="en-US" b="1" dirty="0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1756157" y="2759853"/>
              <a:ext cx="200247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/>
                <a:t>Position: </a:t>
              </a:r>
              <a:r>
                <a:rPr lang="en-US" b="1" dirty="0" smtClean="0"/>
                <a:t>Dean.</a:t>
              </a:r>
              <a:endParaRPr lang="en-US" b="1" dirty="0"/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5459458" y="1951690"/>
            <a:ext cx="2845485" cy="1131392"/>
            <a:chOff x="5459458" y="1951690"/>
            <a:chExt cx="2845485" cy="1131392"/>
          </a:xfrm>
        </p:grpSpPr>
        <p:sp>
          <p:nvSpPr>
            <p:cNvPr id="15" name="Rectangle 14"/>
            <p:cNvSpPr/>
            <p:nvPr/>
          </p:nvSpPr>
          <p:spPr>
            <a:xfrm>
              <a:off x="6389743" y="2055730"/>
              <a:ext cx="139012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Prof </a:t>
              </a:r>
              <a:r>
                <a:rPr lang="en-US" dirty="0" err="1" smtClean="0"/>
                <a:t>黄学雨</a:t>
              </a:r>
              <a:endParaRPr lang="en-US" dirty="0"/>
            </a:p>
          </p:txBody>
        </p:sp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487" t="37418" r="30413" b="19786"/>
            <a:stretch/>
          </p:blipFill>
          <p:spPr>
            <a:xfrm>
              <a:off x="5459458" y="1951690"/>
              <a:ext cx="793958" cy="1131392"/>
            </a:xfrm>
            <a:prstGeom prst="rect">
              <a:avLst/>
            </a:prstGeom>
          </p:spPr>
        </p:pic>
        <p:sp>
          <p:nvSpPr>
            <p:cNvPr id="29" name="Rectangle 28"/>
            <p:cNvSpPr/>
            <p:nvPr/>
          </p:nvSpPr>
          <p:spPr>
            <a:xfrm>
              <a:off x="6302472" y="2664809"/>
              <a:ext cx="200247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/>
                <a:t>Position: </a:t>
              </a:r>
              <a:r>
                <a:rPr lang="en-US" b="1" dirty="0" smtClean="0"/>
                <a:t>Dean.</a:t>
              </a:r>
              <a:endParaRPr lang="en-US" b="1" dirty="0"/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910221" y="4401340"/>
            <a:ext cx="4509042" cy="1223018"/>
            <a:chOff x="910221" y="4401340"/>
            <a:chExt cx="4509042" cy="1223018"/>
          </a:xfrm>
        </p:grpSpPr>
        <p:sp>
          <p:nvSpPr>
            <p:cNvPr id="11" name="Rectangle 10"/>
            <p:cNvSpPr/>
            <p:nvPr/>
          </p:nvSpPr>
          <p:spPr>
            <a:xfrm>
              <a:off x="1748065" y="4932123"/>
              <a:ext cx="343555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>
                  <a:solidFill>
                    <a:srgbClr val="000000"/>
                  </a:solidFill>
                  <a:latin typeface="Georgia" panose="02040502050405020303" pitchFamily="18" charset="0"/>
                  <a:ea typeface="Georgia" panose="02040502050405020303" pitchFamily="18" charset="0"/>
                  <a:cs typeface="Georgia" panose="02040502050405020303" pitchFamily="18" charset="0"/>
                </a:rPr>
                <a:t>Dr Ata Jahangir Moshayedi</a:t>
              </a:r>
              <a:endParaRPr lang="en-US" dirty="0"/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 rotWithShape="1"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531" t="26965" r="45225" b="25148"/>
            <a:stretch/>
          </p:blipFill>
          <p:spPr>
            <a:xfrm>
              <a:off x="910221" y="4428781"/>
              <a:ext cx="783070" cy="1146112"/>
            </a:xfrm>
            <a:prstGeom prst="rect">
              <a:avLst/>
            </a:prstGeom>
          </p:spPr>
        </p:pic>
        <p:sp>
          <p:nvSpPr>
            <p:cNvPr id="3" name="Rectangle 2"/>
            <p:cNvSpPr/>
            <p:nvPr/>
          </p:nvSpPr>
          <p:spPr>
            <a:xfrm>
              <a:off x="1802455" y="4401340"/>
              <a:ext cx="312617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000000"/>
                  </a:solidFill>
                  <a:latin typeface="Georgia" panose="02040502050405020303" pitchFamily="18" charset="0"/>
                  <a:ea typeface="Georgia" panose="02040502050405020303" pitchFamily="18" charset="0"/>
                  <a:cs typeface="Georgia" panose="02040502050405020303" pitchFamily="18" charset="0"/>
                </a:rPr>
                <a:t>Dr. </a:t>
              </a:r>
              <a:r>
                <a:rPr lang="en-US" b="1" dirty="0" err="1">
                  <a:solidFill>
                    <a:srgbClr val="000000"/>
                  </a:solidFill>
                  <a:latin typeface="Georgia" panose="02040502050405020303" pitchFamily="18" charset="0"/>
                  <a:ea typeface="Georgia" panose="02040502050405020303" pitchFamily="18" charset="0"/>
                  <a:cs typeface="Georgia" panose="02040502050405020303" pitchFamily="18" charset="0"/>
                </a:rPr>
                <a:t>阿塔-贾汉吉尔-莫沙耶迪</a:t>
              </a:r>
              <a:endParaRPr lang="en-US" b="1" dirty="0">
                <a:solidFill>
                  <a:srgbClr val="000000"/>
                </a:solidFill>
                <a:latin typeface="Georgia" panose="02040502050405020303" pitchFamily="18" charset="0"/>
                <a:ea typeface="Georgia" panose="02040502050405020303" pitchFamily="18" charset="0"/>
                <a:cs typeface="Georgia" panose="02040502050405020303" pitchFamily="18" charset="0"/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748065" y="5255026"/>
              <a:ext cx="367119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/>
                <a:t>Position: associate professor.</a:t>
              </a:r>
              <a:endParaRPr lang="en-US" b="1" dirty="0"/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5459457" y="3145273"/>
            <a:ext cx="4516998" cy="1391725"/>
            <a:chOff x="5459457" y="3145273"/>
            <a:chExt cx="4516998" cy="1391725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008" t="39038" r="21807" b="19873"/>
            <a:stretch/>
          </p:blipFill>
          <p:spPr>
            <a:xfrm>
              <a:off x="5459457" y="3145273"/>
              <a:ext cx="793958" cy="1391725"/>
            </a:xfrm>
            <a:prstGeom prst="rect">
              <a:avLst/>
            </a:prstGeom>
          </p:spPr>
        </p:pic>
        <p:sp>
          <p:nvSpPr>
            <p:cNvPr id="18" name="Rectangle 17"/>
            <p:cNvSpPr/>
            <p:nvPr/>
          </p:nvSpPr>
          <p:spPr>
            <a:xfrm>
              <a:off x="6389743" y="3583849"/>
              <a:ext cx="115929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Prof </a:t>
              </a:r>
              <a:r>
                <a:rPr lang="en-US" dirty="0" err="1" smtClean="0"/>
                <a:t>谢辉</a:t>
              </a:r>
              <a:endParaRPr lang="en-US" dirty="0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6305257" y="4160438"/>
              <a:ext cx="367119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/>
                <a:t>Position: associate professor.</a:t>
              </a:r>
              <a:endParaRPr 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4267780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33607134"/>
              </p:ext>
            </p:extLst>
          </p:nvPr>
        </p:nvGraphicFramePr>
        <p:xfrm>
          <a:off x="838200" y="1825625"/>
          <a:ext cx="105156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3120">
                  <a:extLst>
                    <a:ext uri="{9D8B030D-6E8A-4147-A177-3AD203B41FA5}">
                      <a16:colId xmlns:a16="http://schemas.microsoft.com/office/drawing/2014/main" val="813540824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132588072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3489718666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246722385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36580280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Name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Position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Experience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Section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06218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rgbClr val="000000"/>
                          </a:solidFill>
                          <a:latin typeface="Georgia" panose="02040502050405020303" pitchFamily="18" charset="0"/>
                          <a:ea typeface="Georgia" panose="02040502050405020303" pitchFamily="18" charset="0"/>
                          <a:cs typeface="Georgia" panose="02040502050405020303" pitchFamily="18" charset="0"/>
                        </a:rPr>
                        <a:t>Prof: </a:t>
                      </a:r>
                      <a:r>
                        <a:rPr lang="en-US" b="1" dirty="0" err="1" smtClean="0">
                          <a:solidFill>
                            <a:srgbClr val="000000"/>
                          </a:solidFill>
                          <a:latin typeface="Georgia" panose="02040502050405020303" pitchFamily="18" charset="0"/>
                          <a:ea typeface="Georgia" panose="02040502050405020303" pitchFamily="18" charset="0"/>
                          <a:cs typeface="Georgia" panose="02040502050405020303" pitchFamily="18" charset="0"/>
                        </a:rPr>
                        <a:t>Liefa</a:t>
                      </a:r>
                      <a:r>
                        <a:rPr lang="en-US" b="1" dirty="0" smtClean="0">
                          <a:solidFill>
                            <a:srgbClr val="000000"/>
                          </a:solidFill>
                          <a:latin typeface="Georgia" panose="02040502050405020303" pitchFamily="18" charset="0"/>
                          <a:ea typeface="Georgia" panose="02040502050405020303" pitchFamily="18" charset="0"/>
                          <a:cs typeface="Georgia" panose="02040502050405020303" pitchFamily="18" charset="0"/>
                        </a:rPr>
                        <a:t> Liao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74602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4831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0094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60362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1200610"/>
                  </a:ext>
                </a:extLst>
              </a:tr>
            </a:tbl>
          </a:graphicData>
        </a:graphic>
      </p:graphicFrame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4114800" cy="365125"/>
          </a:xfrm>
        </p:spPr>
        <p:txBody>
          <a:bodyPr/>
          <a:lstStyle/>
          <a:p>
            <a:r>
              <a:rPr lang="en-US" smtClean="0"/>
              <a:t>DR AJM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D493FA90-6119-4259-A681-A960EF4861B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401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 AJM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3FA90-6119-4259-A681-A960EF4861BD}" type="slidenum">
              <a:rPr lang="en-US" smtClean="0"/>
              <a:t>3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5249"/>
          </a:xfrm>
        </p:spPr>
        <p:txBody>
          <a:bodyPr/>
          <a:lstStyle/>
          <a:p>
            <a:r>
              <a:rPr lang="en-US" dirty="0" smtClean="0"/>
              <a:t>Problem </a:t>
            </a:r>
            <a:endParaRPr lang="en-US" dirty="0"/>
          </a:p>
        </p:txBody>
      </p:sp>
      <p:pic>
        <p:nvPicPr>
          <p:cNvPr id="7" name="VID_20190316_120830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" y="1297858"/>
            <a:ext cx="5621594" cy="473423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459794" y="1586751"/>
            <a:ext cx="520618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PROBLEM </a:t>
            </a:r>
            <a:b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PIC AND PLACE MANIPULATOR </a:t>
            </a:r>
          </a:p>
        </p:txBody>
      </p:sp>
    </p:spTree>
    <p:extLst>
      <p:ext uri="{BB962C8B-B14F-4D97-AF65-F5344CB8AC3E}">
        <p14:creationId xmlns:p14="http://schemas.microsoft.com/office/powerpoint/2010/main" val="4255550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2D1FC35-CDD4-49C2-8EEB-A581B7C843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38213" y="2224241"/>
            <a:ext cx="6996419" cy="1727712"/>
          </a:xfrm>
        </p:spPr>
        <p:txBody>
          <a:bodyPr>
            <a:normAutofit/>
          </a:bodyPr>
          <a:lstStyle/>
          <a:p>
            <a:r>
              <a:rPr lang="en-US" altLang="zh-CN" dirty="0"/>
              <a:t>Speed of system</a:t>
            </a:r>
          </a:p>
          <a:p>
            <a:r>
              <a:rPr lang="en-US" altLang="zh-CN" dirty="0"/>
              <a:t>Success for </a:t>
            </a:r>
            <a:r>
              <a:rPr lang="en-US" altLang="zh-CN" dirty="0" smtClean="0"/>
              <a:t>system and accuracy </a:t>
            </a:r>
            <a:endParaRPr lang="en-US" altLang="zh-CN" dirty="0"/>
          </a:p>
          <a:p>
            <a:r>
              <a:rPr lang="en-US" altLang="zh-CN" dirty="0" smtClean="0"/>
              <a:t>Cost 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41F4835F-B4A9-4D9E-A0DD-78D1E49603E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610600" y="2295807"/>
            <a:ext cx="2743200" cy="1656146"/>
          </a:xfrm>
        </p:spPr>
        <p:txBody>
          <a:bodyPr/>
          <a:lstStyle/>
          <a:p>
            <a:r>
              <a:rPr lang="zh-CN" altLang="zh-CN" dirty="0"/>
              <a:t>系统速度 </a:t>
            </a:r>
            <a:endParaRPr lang="en-US" altLang="zh-CN" dirty="0"/>
          </a:p>
          <a:p>
            <a:r>
              <a:rPr lang="zh-CN" altLang="zh-CN" dirty="0"/>
              <a:t>系统的成功 </a:t>
            </a:r>
            <a:endParaRPr lang="en-US" altLang="zh-CN" dirty="0"/>
          </a:p>
          <a:p>
            <a:r>
              <a:rPr lang="zh-CN" altLang="zh-CN" dirty="0" smtClean="0"/>
              <a:t>成本</a:t>
            </a:r>
            <a:endParaRPr lang="zh-CN" altLang="en-US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81A4884-50B5-449E-BD5C-232FF446CD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entury Schoolbook" panose="02040604050505020304"/>
                <a:ea typeface="+mn-ea"/>
                <a:cs typeface="+mn-cs"/>
              </a:rPr>
              <a:t>DR AJM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1AB418A-7DA1-49DE-AEEB-8800F6335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493FA90-6119-4259-A681-A960EF4861B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entury Schoolbook" panose="020406040505050203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entury Schoolbook" panose="02040604050505020304"/>
              <a:ea typeface="+mn-ea"/>
              <a:cs typeface="+mn-cs"/>
            </a:endParaRPr>
          </a:p>
        </p:txBody>
      </p:sp>
      <p:sp>
        <p:nvSpPr>
          <p:cNvPr id="8" name="标题 7">
            <a:extLst>
              <a:ext uri="{FF2B5EF4-FFF2-40B4-BE49-F238E27FC236}">
                <a16:creationId xmlns:a16="http://schemas.microsoft.com/office/drawing/2014/main" id="{E8B0E39D-5542-4345-B628-B3EDDA5437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063748" cy="1325563"/>
          </a:xfrm>
        </p:spPr>
        <p:txBody>
          <a:bodyPr/>
          <a:lstStyle/>
          <a:p>
            <a:r>
              <a:rPr lang="en-US" altLang="zh-CN" dirty="0" smtClean="0"/>
              <a:t>LIMITATION </a:t>
            </a:r>
            <a:r>
              <a:rPr lang="en-US" altLang="zh-CN" dirty="0" smtClean="0"/>
              <a:t>AND COSIDERATION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91920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>
          <a:xfrm>
            <a:off x="338343" y="2027672"/>
            <a:ext cx="3584728" cy="2214409"/>
          </a:xfrm>
        </p:spPr>
        <p:txBody>
          <a:bodyPr/>
          <a:lstStyle/>
          <a:p>
            <a:r>
              <a:rPr lang="en-US" dirty="0"/>
              <a:t>Gripper</a:t>
            </a:r>
          </a:p>
          <a:p>
            <a:r>
              <a:rPr lang="en-US" dirty="0"/>
              <a:t>Camera</a:t>
            </a:r>
          </a:p>
          <a:p>
            <a:r>
              <a:rPr lang="en-US" dirty="0"/>
              <a:t>Controller(</a:t>
            </a:r>
            <a:r>
              <a:rPr lang="en-US" dirty="0" err="1"/>
              <a:t>cpu</a:t>
            </a:r>
            <a:r>
              <a:rPr lang="en-US" dirty="0"/>
              <a:t>)</a:t>
            </a:r>
          </a:p>
          <a:p>
            <a:r>
              <a:rPr lang="en-US" dirty="0"/>
              <a:t>trajectory</a:t>
            </a:r>
          </a:p>
          <a:p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4"/>
          </p:nvPr>
        </p:nvSpPr>
        <p:spPr>
          <a:xfrm>
            <a:off x="3824748" y="2027672"/>
            <a:ext cx="2537952" cy="2037428"/>
          </a:xfrm>
        </p:spPr>
        <p:txBody>
          <a:bodyPr/>
          <a:lstStyle/>
          <a:p>
            <a:r>
              <a:rPr lang="zh-CN" altLang="en-US" dirty="0"/>
              <a:t>抓手</a:t>
            </a:r>
            <a:endParaRPr lang="en-US" altLang="zh-CN" dirty="0"/>
          </a:p>
          <a:p>
            <a:r>
              <a:rPr lang="zh-CN" altLang="zh-CN" dirty="0"/>
              <a:t>相机</a:t>
            </a:r>
            <a:endParaRPr lang="en-US" altLang="zh-CN" dirty="0"/>
          </a:p>
          <a:p>
            <a:r>
              <a:rPr lang="zh-CN" altLang="zh-CN" dirty="0"/>
              <a:t> 控制器 (cpu)</a:t>
            </a:r>
            <a:endParaRPr lang="en-US" altLang="zh-CN" dirty="0"/>
          </a:p>
          <a:p>
            <a:r>
              <a:rPr lang="zh-CN" altLang="zh-CN" dirty="0"/>
              <a:t> 轨迹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entury Schoolbook" panose="02040604050505020304"/>
                <a:ea typeface="+mn-ea"/>
                <a:cs typeface="+mn-cs"/>
              </a:rPr>
              <a:t>DR AJM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493FA90-6119-4259-A681-A960EF4861B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entury Schoolbook" panose="020406040505050203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entury Schoolbook" panose="02040604050505020304"/>
              <a:ea typeface="+mn-ea"/>
              <a:cs typeface="+mn-cs"/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57200" y="260938"/>
            <a:ext cx="10896600" cy="1325563"/>
          </a:xfrm>
        </p:spPr>
        <p:txBody>
          <a:bodyPr/>
          <a:lstStyle/>
          <a:p>
            <a:r>
              <a:rPr lang="en-US" dirty="0" smtClean="0"/>
              <a:t>ELEMENTS AND SECTIONS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7363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675967" y="1690688"/>
            <a:ext cx="5157787" cy="3074270"/>
          </a:xfrm>
        </p:spPr>
        <p:txBody>
          <a:bodyPr/>
          <a:lstStyle/>
          <a:p>
            <a:r>
              <a:rPr lang="en-US" dirty="0"/>
              <a:t>Find the object</a:t>
            </a:r>
          </a:p>
          <a:p>
            <a:r>
              <a:rPr lang="en-US" dirty="0"/>
              <a:t>Plan to get the object</a:t>
            </a:r>
          </a:p>
          <a:p>
            <a:r>
              <a:rPr lang="en-US" dirty="0"/>
              <a:t>Catch the object</a:t>
            </a:r>
          </a:p>
          <a:p>
            <a:r>
              <a:rPr lang="en-US" dirty="0"/>
              <a:t>Plan to move</a:t>
            </a:r>
          </a:p>
          <a:p>
            <a:r>
              <a:rPr lang="en-US" dirty="0"/>
              <a:t>Put in location B</a:t>
            </a:r>
          </a:p>
          <a:p>
            <a:r>
              <a:rPr lang="en-US" dirty="0"/>
              <a:t>Return </a:t>
            </a:r>
            <a:r>
              <a:rPr lang="en-US" dirty="0" smtClean="0"/>
              <a:t>back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4"/>
          </p:nvPr>
        </p:nvSpPr>
        <p:spPr>
          <a:xfrm>
            <a:off x="6096000" y="1690688"/>
            <a:ext cx="2883310" cy="3203575"/>
          </a:xfrm>
        </p:spPr>
        <p:txBody>
          <a:bodyPr/>
          <a:lstStyle/>
          <a:p>
            <a:r>
              <a:rPr lang="zh-CN" altLang="zh-CN" dirty="0"/>
              <a:t>查找对象 </a:t>
            </a:r>
            <a:endParaRPr lang="en-US" altLang="zh-CN" dirty="0"/>
          </a:p>
          <a:p>
            <a:r>
              <a:rPr lang="zh-CN" altLang="zh-CN" dirty="0"/>
              <a:t>计划获取对象 </a:t>
            </a:r>
            <a:endParaRPr lang="en-US" altLang="zh-CN" dirty="0"/>
          </a:p>
          <a:p>
            <a:r>
              <a:rPr lang="zh-CN" altLang="zh-CN" dirty="0"/>
              <a:t>捕获对象 </a:t>
            </a:r>
            <a:endParaRPr lang="en-US" altLang="zh-CN" dirty="0"/>
          </a:p>
          <a:p>
            <a:r>
              <a:rPr lang="zh-CN" altLang="zh-CN" dirty="0"/>
              <a:t>计划移动 </a:t>
            </a:r>
            <a:endParaRPr lang="en-US" altLang="zh-CN" dirty="0"/>
          </a:p>
          <a:p>
            <a:r>
              <a:rPr lang="zh-CN" altLang="zh-CN" dirty="0"/>
              <a:t>放在 B 位置 </a:t>
            </a:r>
            <a:endParaRPr lang="en-US" altLang="zh-CN" dirty="0"/>
          </a:p>
          <a:p>
            <a:r>
              <a:rPr lang="zh-CN" altLang="zh-CN" dirty="0"/>
              <a:t>返回巴库</a:t>
            </a:r>
          </a:p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entury Schoolbook" panose="02040604050505020304"/>
                <a:ea typeface="+mn-ea"/>
                <a:cs typeface="+mn-cs"/>
              </a:rPr>
              <a:t>DR AJM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493FA90-6119-4259-A681-A960EF4861B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entury Schoolbook" panose="020406040505050203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entury Schoolbook" panose="02040604050505020304"/>
              <a:ea typeface="+mn-ea"/>
              <a:cs typeface="+mn-cs"/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0409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453A451-8540-422D-9BCB-7572E2BE81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 AJM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77431" y="365125"/>
            <a:ext cx="4542503" cy="1325563"/>
          </a:xfrm>
        </p:spPr>
        <p:txBody>
          <a:bodyPr/>
          <a:lstStyle/>
          <a:p>
            <a:r>
              <a:rPr lang="en-US" dirty="0" smtClean="0"/>
              <a:t>Work Draft</a:t>
            </a:r>
            <a:br>
              <a:rPr lang="en-US" dirty="0" smtClean="0"/>
            </a:br>
            <a:r>
              <a:rPr lang="en-US" dirty="0" smtClean="0"/>
              <a:t>( work flow)</a:t>
            </a:r>
            <a:endParaRPr 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6505ECD-9BB9-4881-AC86-E55F498660A5}"/>
              </a:ext>
            </a:extLst>
          </p:cNvPr>
          <p:cNvSpPr txBox="1"/>
          <p:nvPr/>
        </p:nvSpPr>
        <p:spPr>
          <a:xfrm>
            <a:off x="2249836" y="1087535"/>
            <a:ext cx="1401413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Assembly Frame  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26363995-C9E1-4675-897A-EF4AA5B9BE1E}"/>
              </a:ext>
            </a:extLst>
          </p:cNvPr>
          <p:cNvSpPr txBox="1"/>
          <p:nvPr/>
        </p:nvSpPr>
        <p:spPr>
          <a:xfrm>
            <a:off x="5089098" y="1172422"/>
            <a:ext cx="177043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Ready </a:t>
            </a:r>
            <a:r>
              <a:rPr lang="en-US" altLang="zh-CN" dirty="0" smtClean="0"/>
              <a:t>panel</a:t>
            </a:r>
            <a:endParaRPr lang="zh-CN" alt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85E9A39-8177-4F1D-B5D0-265877DBF606}"/>
              </a:ext>
            </a:extLst>
          </p:cNvPr>
          <p:cNvSpPr txBox="1"/>
          <p:nvPr/>
        </p:nvSpPr>
        <p:spPr>
          <a:xfrm>
            <a:off x="728583" y="3631980"/>
            <a:ext cx="177043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/>
              <a:t>Griper Driver </a:t>
            </a:r>
            <a:endParaRPr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9E5CFED5-9B45-4D84-AA41-0AE391F011EB}"/>
              </a:ext>
            </a:extLst>
          </p:cNvPr>
          <p:cNvSpPr txBox="1"/>
          <p:nvPr/>
        </p:nvSpPr>
        <p:spPr>
          <a:xfrm>
            <a:off x="2885872" y="2487039"/>
            <a:ext cx="177043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Griper </a:t>
            </a:r>
            <a:endParaRPr lang="zh-CN" altLang="en-US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24D19A54-75E6-4C5E-8217-9FC629472C07}"/>
              </a:ext>
            </a:extLst>
          </p:cNvPr>
          <p:cNvSpPr txBox="1"/>
          <p:nvPr/>
        </p:nvSpPr>
        <p:spPr>
          <a:xfrm>
            <a:off x="2796701" y="3632298"/>
            <a:ext cx="194877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Control section</a:t>
            </a:r>
            <a:endParaRPr lang="zh-CN" altLang="en-US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98072E12-9BC5-4F10-A318-F54EEC373FB4}"/>
              </a:ext>
            </a:extLst>
          </p:cNvPr>
          <p:cNvSpPr txBox="1"/>
          <p:nvPr/>
        </p:nvSpPr>
        <p:spPr>
          <a:xfrm>
            <a:off x="728582" y="5196832"/>
            <a:ext cx="180123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Command  to control</a:t>
            </a:r>
            <a:endParaRPr lang="zh-CN" altLang="en-US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16F8310F-F82E-46D8-9A61-BE34A02C65D2}"/>
              </a:ext>
            </a:extLst>
          </p:cNvPr>
          <p:cNvSpPr txBox="1"/>
          <p:nvPr/>
        </p:nvSpPr>
        <p:spPr>
          <a:xfrm>
            <a:off x="4656306" y="5191518"/>
            <a:ext cx="1770434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Object detection</a:t>
            </a:r>
            <a:endParaRPr lang="zh-CN" altLang="en-US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1C6535A5-F658-41B6-9019-15B7FFE4ACF1}"/>
              </a:ext>
            </a:extLst>
          </p:cNvPr>
          <p:cNvSpPr txBox="1"/>
          <p:nvPr/>
        </p:nvSpPr>
        <p:spPr>
          <a:xfrm>
            <a:off x="6731540" y="4367720"/>
            <a:ext cx="142186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Camera </a:t>
            </a:r>
            <a:endParaRPr lang="zh-CN" altLang="en-US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EC9F7729-21C1-4AA9-912B-3E826617AAF6}"/>
              </a:ext>
            </a:extLst>
          </p:cNvPr>
          <p:cNvSpPr txBox="1"/>
          <p:nvPr/>
        </p:nvSpPr>
        <p:spPr>
          <a:xfrm>
            <a:off x="6731540" y="6089515"/>
            <a:ext cx="177043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Metal sensor</a:t>
            </a:r>
            <a:endParaRPr lang="zh-CN" altLang="en-US" dirty="0"/>
          </a:p>
        </p:txBody>
      </p: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FA10A969-02A1-4D06-964E-4D18C6DFF0D3}"/>
              </a:ext>
            </a:extLst>
          </p:cNvPr>
          <p:cNvCxnSpPr>
            <a:stCxn id="22" idx="2"/>
          </p:cNvCxnSpPr>
          <p:nvPr/>
        </p:nvCxnSpPr>
        <p:spPr>
          <a:xfrm>
            <a:off x="3771089" y="4001630"/>
            <a:ext cx="0" cy="15130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1AB82A8B-189B-48A4-BCAA-8139D3E6E79E}"/>
              </a:ext>
            </a:extLst>
          </p:cNvPr>
          <p:cNvCxnSpPr>
            <a:endCxn id="24" idx="1"/>
          </p:cNvCxnSpPr>
          <p:nvPr/>
        </p:nvCxnSpPr>
        <p:spPr>
          <a:xfrm>
            <a:off x="3771089" y="5514683"/>
            <a:ext cx="88521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99FBD123-AAEE-4137-98C4-4F7004A8AB49}"/>
              </a:ext>
            </a:extLst>
          </p:cNvPr>
          <p:cNvCxnSpPr>
            <a:endCxn id="23" idx="3"/>
          </p:cNvCxnSpPr>
          <p:nvPr/>
        </p:nvCxnSpPr>
        <p:spPr>
          <a:xfrm flipH="1">
            <a:off x="2529821" y="5514683"/>
            <a:ext cx="1241268" cy="53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连接符: 肘形 37">
            <a:extLst>
              <a:ext uri="{FF2B5EF4-FFF2-40B4-BE49-F238E27FC236}">
                <a16:creationId xmlns:a16="http://schemas.microsoft.com/office/drawing/2014/main" id="{97A5E5AE-CD5F-4CD3-B33B-7077F8C7DBF0}"/>
              </a:ext>
            </a:extLst>
          </p:cNvPr>
          <p:cNvCxnSpPr>
            <a:stCxn id="25" idx="1"/>
            <a:endCxn id="24" idx="0"/>
          </p:cNvCxnSpPr>
          <p:nvPr/>
        </p:nvCxnSpPr>
        <p:spPr>
          <a:xfrm rot="10800000" flipV="1">
            <a:off x="5541524" y="4552386"/>
            <a:ext cx="1190017" cy="63913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连接符: 肘形 45">
            <a:extLst>
              <a:ext uri="{FF2B5EF4-FFF2-40B4-BE49-F238E27FC236}">
                <a16:creationId xmlns:a16="http://schemas.microsoft.com/office/drawing/2014/main" id="{421A4E2C-DA46-470B-8388-C4D11DBCFEDB}"/>
              </a:ext>
            </a:extLst>
          </p:cNvPr>
          <p:cNvCxnSpPr>
            <a:stCxn id="24" idx="2"/>
            <a:endCxn id="26" idx="1"/>
          </p:cNvCxnSpPr>
          <p:nvPr/>
        </p:nvCxnSpPr>
        <p:spPr>
          <a:xfrm rot="16200000" flipH="1">
            <a:off x="5918365" y="5461006"/>
            <a:ext cx="436332" cy="119001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>
            <a:extLst>
              <a:ext uri="{FF2B5EF4-FFF2-40B4-BE49-F238E27FC236}">
                <a16:creationId xmlns:a16="http://schemas.microsoft.com/office/drawing/2014/main" id="{59D2FF22-64DD-43BA-AFE8-9A4A47ADA7D1}"/>
              </a:ext>
            </a:extLst>
          </p:cNvPr>
          <p:cNvCxnSpPr>
            <a:stCxn id="21" idx="2"/>
            <a:endCxn id="22" idx="0"/>
          </p:cNvCxnSpPr>
          <p:nvPr/>
        </p:nvCxnSpPr>
        <p:spPr>
          <a:xfrm>
            <a:off x="3771089" y="2856371"/>
            <a:ext cx="0" cy="7759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连接符: 肘形 49">
            <a:extLst>
              <a:ext uri="{FF2B5EF4-FFF2-40B4-BE49-F238E27FC236}">
                <a16:creationId xmlns:a16="http://schemas.microsoft.com/office/drawing/2014/main" id="{3AECB678-7378-4349-8E43-4E173D8525F9}"/>
              </a:ext>
            </a:extLst>
          </p:cNvPr>
          <p:cNvCxnSpPr>
            <a:stCxn id="13" idx="2"/>
            <a:endCxn id="11" idx="2"/>
          </p:cNvCxnSpPr>
          <p:nvPr/>
        </p:nvCxnSpPr>
        <p:spPr>
          <a:xfrm rot="5400000">
            <a:off x="4366373" y="125924"/>
            <a:ext cx="192112" cy="3023772"/>
          </a:xfrm>
          <a:prstGeom prst="bentConnector3">
            <a:avLst>
              <a:gd name="adj1" fmla="val 21899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>
            <a:extLst>
              <a:ext uri="{FF2B5EF4-FFF2-40B4-BE49-F238E27FC236}">
                <a16:creationId xmlns:a16="http://schemas.microsoft.com/office/drawing/2014/main" id="{6DE583F9-0621-44E6-B7AC-D383800EB7D0}"/>
              </a:ext>
            </a:extLst>
          </p:cNvPr>
          <p:cNvCxnSpPr>
            <a:stCxn id="21" idx="0"/>
          </p:cNvCxnSpPr>
          <p:nvPr/>
        </p:nvCxnSpPr>
        <p:spPr>
          <a:xfrm flipV="1">
            <a:off x="3771089" y="1976284"/>
            <a:ext cx="0" cy="5107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连接符: 肘形 61">
            <a:extLst>
              <a:ext uri="{FF2B5EF4-FFF2-40B4-BE49-F238E27FC236}">
                <a16:creationId xmlns:a16="http://schemas.microsoft.com/office/drawing/2014/main" id="{380E1B20-671B-4548-9F88-DA52B67DB3A0}"/>
              </a:ext>
            </a:extLst>
          </p:cNvPr>
          <p:cNvCxnSpPr>
            <a:stCxn id="20" idx="0"/>
            <a:endCxn id="21" idx="1"/>
          </p:cNvCxnSpPr>
          <p:nvPr/>
        </p:nvCxnSpPr>
        <p:spPr>
          <a:xfrm rot="5400000" flipH="1" flipV="1">
            <a:off x="1769699" y="2515807"/>
            <a:ext cx="960275" cy="127207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>
            <a:extLst>
              <a:ext uri="{FF2B5EF4-FFF2-40B4-BE49-F238E27FC236}">
                <a16:creationId xmlns:a16="http://schemas.microsoft.com/office/drawing/2014/main" id="{4F82B0C1-F6DA-44A6-8EFF-09FF27B04080}"/>
              </a:ext>
            </a:extLst>
          </p:cNvPr>
          <p:cNvCxnSpPr>
            <a:stCxn id="23" idx="0"/>
            <a:endCxn id="20" idx="2"/>
          </p:cNvCxnSpPr>
          <p:nvPr/>
        </p:nvCxnSpPr>
        <p:spPr>
          <a:xfrm flipH="1" flipV="1">
            <a:off x="1613800" y="4001312"/>
            <a:ext cx="15402" cy="11955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>
            <a:extLst>
              <a:ext uri="{FF2B5EF4-FFF2-40B4-BE49-F238E27FC236}">
                <a16:creationId xmlns:a16="http://schemas.microsoft.com/office/drawing/2014/main" id="{E5AB80D4-C3A9-4D09-882E-548D1AB90455}"/>
              </a:ext>
            </a:extLst>
          </p:cNvPr>
          <p:cNvCxnSpPr>
            <a:stCxn id="66" idx="2"/>
            <a:endCxn id="66" idx="2"/>
          </p:cNvCxnSpPr>
          <p:nvPr/>
        </p:nvCxnSpPr>
        <p:spPr>
          <a:xfrm>
            <a:off x="1917834" y="973669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文本框 73">
            <a:extLst>
              <a:ext uri="{FF2B5EF4-FFF2-40B4-BE49-F238E27FC236}">
                <a16:creationId xmlns:a16="http://schemas.microsoft.com/office/drawing/2014/main" id="{5E089A51-5784-4212-8762-C1EA1AE9E472}"/>
              </a:ext>
            </a:extLst>
          </p:cNvPr>
          <p:cNvSpPr txBox="1"/>
          <p:nvPr/>
        </p:nvSpPr>
        <p:spPr>
          <a:xfrm>
            <a:off x="5141309" y="497674"/>
            <a:ext cx="1417903" cy="523220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14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altLang="zh-CN" dirty="0"/>
              <a:t>After system</a:t>
            </a:r>
            <a:r>
              <a:rPr lang="zh-CN" altLang="en-US" dirty="0"/>
              <a:t> </a:t>
            </a:r>
            <a:r>
              <a:rPr lang="en-US" altLang="zh-CN" dirty="0"/>
              <a:t>study</a:t>
            </a:r>
          </a:p>
        </p:txBody>
      </p:sp>
      <p:sp>
        <p:nvSpPr>
          <p:cNvPr id="3" name="Rectangle 2"/>
          <p:cNvSpPr/>
          <p:nvPr/>
        </p:nvSpPr>
        <p:spPr>
          <a:xfrm>
            <a:off x="2171322" y="625711"/>
            <a:ext cx="1558439" cy="307777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Need to design</a:t>
            </a:r>
            <a:endParaRPr lang="zh-CN" altLang="en-US" sz="1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4892381" y="2426479"/>
            <a:ext cx="1594206" cy="523220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Need</a:t>
            </a:r>
            <a:r>
              <a:rPr lang="en-US" altLang="zh-CN" sz="1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CN" sz="1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</a:t>
            </a:r>
            <a:r>
              <a:rPr lang="en-US" altLang="zh-CN" sz="1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design or assemble </a:t>
            </a:r>
            <a:endParaRPr lang="zh-CN" altLang="en-US" sz="1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4868263" y="3544643"/>
            <a:ext cx="1642442" cy="523220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Need to design and program</a:t>
            </a:r>
            <a:endParaRPr lang="zh-CN" altLang="en-US" sz="1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8225518" y="4266719"/>
            <a:ext cx="1681242" cy="523220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Need to order and assemble </a:t>
            </a:r>
            <a:endParaRPr lang="zh-CN" altLang="en-US" sz="1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6539050" y="5178117"/>
            <a:ext cx="1686468" cy="523220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Need to design and program</a:t>
            </a:r>
            <a:endParaRPr lang="zh-CN" altLang="en-US" sz="1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8642630" y="6198255"/>
            <a:ext cx="1619945" cy="523220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Need to order and assemble </a:t>
            </a:r>
            <a:endParaRPr lang="zh-CN" altLang="en-US" sz="1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319758" y="2782511"/>
            <a:ext cx="1188064" cy="738664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Need to design or assemble </a:t>
            </a:r>
            <a:endParaRPr lang="zh-CN" altLang="en-US" sz="1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1826066" y="4565891"/>
            <a:ext cx="1672660" cy="523220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Need to </a:t>
            </a:r>
            <a:r>
              <a:rPr lang="en-US" altLang="zh-CN" sz="1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design and program</a:t>
            </a:r>
            <a:endParaRPr lang="zh-CN" altLang="en-US" sz="1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20632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62602F1-1D23-4E1D-8271-3675032EF7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entury Schoolbook" panose="02040604050505020304"/>
                <a:ea typeface="+mn-ea"/>
                <a:cs typeface="+mn-cs"/>
              </a:rPr>
              <a:t>DR AJM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ACA5AA3-5FA8-4C8D-9D45-0BCB36743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493FA90-6119-4259-A681-A960EF4861B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entury Schoolbook" panose="020406040505050203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entury Schoolbook" panose="02040604050505020304"/>
              <a:ea typeface="+mn-ea"/>
              <a:cs typeface="+mn-cs"/>
            </a:endParaRPr>
          </a:p>
        </p:txBody>
      </p:sp>
      <p:sp>
        <p:nvSpPr>
          <p:cNvPr id="8" name="标题 7">
            <a:extLst>
              <a:ext uri="{FF2B5EF4-FFF2-40B4-BE49-F238E27FC236}">
                <a16:creationId xmlns:a16="http://schemas.microsoft.com/office/drawing/2014/main" id="{836B5847-8126-4330-B017-714EB4192F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Some section proposition 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4115596-8BF0-4314-9E11-B1D94B8D56E6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281719" y="1664434"/>
            <a:ext cx="7254707" cy="3684588"/>
          </a:xfrm>
          <a:noFill/>
          <a:ln>
            <a:noFill/>
          </a:ln>
        </p:spPr>
        <p:style>
          <a:lnRef idx="2">
            <a:schemeClr val="dk1"/>
          </a:lnRef>
          <a:fillRef idx="100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en-US" altLang="zh-CN" dirty="0"/>
              <a:t>For Gripper </a:t>
            </a:r>
            <a:r>
              <a:rPr lang="en-US" altLang="zh-CN" dirty="0" smtClean="0"/>
              <a:t>-&gt; </a:t>
            </a:r>
            <a:endParaRPr lang="en-US" altLang="zh-CN" dirty="0"/>
          </a:p>
          <a:p>
            <a:r>
              <a:rPr lang="en-US" altLang="zh-CN" dirty="0"/>
              <a:t>For camera -&gt;pi cam or USB cam</a:t>
            </a:r>
          </a:p>
          <a:p>
            <a:r>
              <a:rPr lang="en-US" altLang="zh-CN" dirty="0" smtClean="0"/>
              <a:t>For </a:t>
            </a:r>
            <a:r>
              <a:rPr lang="en-US" altLang="zh-CN" dirty="0" smtClean="0"/>
              <a:t>controller</a:t>
            </a:r>
          </a:p>
          <a:p>
            <a:pPr lvl="1"/>
            <a:r>
              <a:rPr lang="en-US" altLang="zh-CN" dirty="0">
                <a:solidFill>
                  <a:prstClr val="black"/>
                </a:solidFill>
              </a:rPr>
              <a:t>Main </a:t>
            </a:r>
            <a:r>
              <a:rPr lang="en-US" altLang="zh-CN" dirty="0" smtClean="0">
                <a:solidFill>
                  <a:prstClr val="black"/>
                </a:solidFill>
              </a:rPr>
              <a:t>= PI B+</a:t>
            </a:r>
          </a:p>
          <a:p>
            <a:pPr lvl="1"/>
            <a:r>
              <a:rPr lang="en-US" altLang="zh-CN" dirty="0" smtClean="0">
                <a:solidFill>
                  <a:prstClr val="black"/>
                </a:solidFill>
              </a:rPr>
              <a:t>Auxiliary and Planner =</a:t>
            </a:r>
            <a:r>
              <a:rPr lang="en-US" altLang="zh-CN" dirty="0" smtClean="0">
                <a:solidFill>
                  <a:prstClr val="black"/>
                </a:solidFill>
              </a:rPr>
              <a:t>Arduino or STM32</a:t>
            </a:r>
            <a:endParaRPr lang="zh-CN" altLang="en-US" dirty="0">
              <a:solidFill>
                <a:prstClr val="black"/>
              </a:solidFill>
            </a:endParaRPr>
          </a:p>
          <a:p>
            <a:endParaRPr lang="en-US" altLang="zh-CN" dirty="0" smtClean="0">
              <a:solidFill>
                <a:prstClr val="black"/>
              </a:solidFill>
            </a:endParaRPr>
          </a:p>
          <a:p>
            <a:endParaRPr lang="zh-CN" altLang="en-US" dirty="0">
              <a:solidFill>
                <a:prstClr val="black"/>
              </a:solidFill>
            </a:endParaRPr>
          </a:p>
          <a:p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F4A2DFF5-5A98-4643-B614-A538AD4FA59E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6640512" y="1640238"/>
            <a:ext cx="5551487" cy="3684588"/>
          </a:xfrm>
        </p:spPr>
        <p:txBody>
          <a:bodyPr/>
          <a:lstStyle/>
          <a:p>
            <a:r>
              <a:rPr lang="zh-CN" altLang="en-US" dirty="0"/>
              <a:t>对于抓手</a:t>
            </a:r>
            <a:r>
              <a:rPr lang="en-US" altLang="zh-CN" dirty="0"/>
              <a:t>-&gt;</a:t>
            </a:r>
            <a:r>
              <a:rPr lang="zh-CN" altLang="en-US" dirty="0"/>
              <a:t>所提供的模型        </a:t>
            </a:r>
            <a:r>
              <a:rPr lang="en-US" altLang="zh-CN" dirty="0"/>
              <a:t>-&gt;Fest</a:t>
            </a:r>
          </a:p>
          <a:p>
            <a:r>
              <a:rPr lang="zh-CN" altLang="en-US" dirty="0"/>
              <a:t>对于</a:t>
            </a:r>
            <a:r>
              <a:rPr lang="zh-CN" altLang="zh-CN" dirty="0"/>
              <a:t>相机-&gt; pi 凸轮或 USB 凸轮</a:t>
            </a:r>
            <a:endParaRPr lang="en-US" altLang="zh-CN" dirty="0"/>
          </a:p>
          <a:p>
            <a:r>
              <a:rPr lang="zh-CN" altLang="en-US" dirty="0"/>
              <a:t>适用于控制器          主要</a:t>
            </a:r>
            <a:r>
              <a:rPr lang="en-US" altLang="zh-CN" dirty="0"/>
              <a:t>-&gt;</a:t>
            </a:r>
            <a:r>
              <a:rPr lang="en-US" altLang="zh-CN" dirty="0" err="1"/>
              <a:t>pib</a:t>
            </a:r>
            <a:endParaRPr lang="zh-CN" altLang="zh-CN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DEAFF177-DBD4-473E-B96A-FE0387D6B750}"/>
              </a:ext>
            </a:extLst>
          </p:cNvPr>
          <p:cNvSpPr txBox="1"/>
          <p:nvPr/>
        </p:nvSpPr>
        <p:spPr>
          <a:xfrm>
            <a:off x="9641844" y="3482532"/>
            <a:ext cx="25501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Schoolbook" panose="02040604050505020304"/>
                <a:ea typeface="宋体" panose="02010600030101010101" pitchFamily="2" charset="-122"/>
                <a:cs typeface="+mn-cs"/>
              </a:rPr>
              <a:t>计划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Schoolbook" panose="02040604050505020304"/>
                <a:ea typeface="宋体" panose="02010600030101010101" pitchFamily="2" charset="-122"/>
                <a:cs typeface="+mn-cs"/>
              </a:rPr>
              <a:t>-&gt;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Schoolbook" panose="02040604050505020304"/>
                <a:ea typeface="宋体" panose="02010600030101010101" pitchFamily="2" charset="-122"/>
                <a:cs typeface="+mn-cs"/>
              </a:rPr>
              <a:t>arduino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Schoolbook" panose="02040604050505020304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10" name="Picture 4" descr="Image result for raspberry pi 3 b+specifica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465" y="4564506"/>
            <a:ext cx="2509684" cy="1502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0948" y="4631989"/>
            <a:ext cx="1797581" cy="1519015"/>
          </a:xfrm>
          <a:prstGeom prst="rect">
            <a:avLst/>
          </a:prstGeom>
        </p:spPr>
      </p:pic>
      <p:pic>
        <p:nvPicPr>
          <p:cNvPr id="12" name="Picture 8" descr="Image result for STM32 specificati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7820" y="4504115"/>
            <a:ext cx="2244757" cy="1774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2988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Pervious research </a:t>
            </a:r>
            <a:r>
              <a:rPr lang="en-US" dirty="0" smtClean="0"/>
              <a:t>work and background 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 AJM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3FA90-6119-4259-A681-A960EF4861B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639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Schoolbook">
      <a:majorFont>
        <a:latin typeface="Century Schoolbook" panose="02040604050505020304"/>
        <a:ea typeface=""/>
        <a:cs typeface=""/>
        <a:font script="Jpan" typeface="ＭＳ Ｐ明朝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Ｐ明朝"/>
        <a:font script="Hang" typeface="휴먼매직체"/>
        <a:font script="Hans" typeface="宋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116</TotalTime>
  <Words>458</Words>
  <Application>Microsoft Office PowerPoint</Application>
  <PresentationFormat>Widescreen</PresentationFormat>
  <Paragraphs>129</Paragraphs>
  <Slides>21</Slides>
  <Notes>4</Notes>
  <HiddenSlides>0</HiddenSlides>
  <MMClips>1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2" baseType="lpstr">
      <vt:lpstr>等线</vt:lpstr>
      <vt:lpstr>宋体</vt:lpstr>
      <vt:lpstr>Alien Encounters</vt:lpstr>
      <vt:lpstr>Arial</vt:lpstr>
      <vt:lpstr>B Zar</vt:lpstr>
      <vt:lpstr>Century Schoolbook</vt:lpstr>
      <vt:lpstr>Georgia</vt:lpstr>
      <vt:lpstr>华文楷体</vt:lpstr>
      <vt:lpstr>Times New Roman</vt:lpstr>
      <vt:lpstr>Wingdings</vt:lpstr>
      <vt:lpstr>Office Theme</vt:lpstr>
      <vt:lpstr>GRIPPER PROJECT </vt:lpstr>
      <vt:lpstr>ABOUT RARL </vt:lpstr>
      <vt:lpstr>Problem </vt:lpstr>
      <vt:lpstr>LIMITATION AND COSIDERATION</vt:lpstr>
      <vt:lpstr>ELEMENTS AND SECTIONS</vt:lpstr>
      <vt:lpstr>TASK</vt:lpstr>
      <vt:lpstr>Work Draft ( work flow)</vt:lpstr>
      <vt:lpstr>Some section proposition </vt:lpstr>
      <vt:lpstr>Pervious research work and background  </vt:lpstr>
      <vt:lpstr>Some other Project Picture</vt:lpstr>
      <vt:lpstr>Some other Project Picture</vt:lpstr>
      <vt:lpstr>Some other Project Picture</vt:lpstr>
      <vt:lpstr>Some other Project Picture</vt:lpstr>
      <vt:lpstr>Some other Project Picture</vt:lpstr>
      <vt:lpstr>Some other Project Picture</vt:lpstr>
      <vt:lpstr>Some other Project Picture</vt:lpstr>
      <vt:lpstr>Some other Project Picture</vt:lpstr>
      <vt:lpstr>Some other Project Picture</vt:lpstr>
      <vt:lpstr>Team Member  And Key Person  </vt:lpstr>
      <vt:lpstr>MEMBERS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INDUSRTY  Project</dc:title>
  <dc:creator>凌峰 巫</dc:creator>
  <cp:lastModifiedBy>A.J. Moshayedi</cp:lastModifiedBy>
  <cp:revision>22</cp:revision>
  <dcterms:created xsi:type="dcterms:W3CDTF">2019-03-22T01:15:22Z</dcterms:created>
  <dcterms:modified xsi:type="dcterms:W3CDTF">2019-03-22T09:46:01Z</dcterms:modified>
</cp:coreProperties>
</file>